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E847AA61-013F-438B-9F6E-8B3C22A83E32}" type="datetimeFigureOut">
              <a:rPr lang="en-US" smtClean="0"/>
              <a:t>9/14/2021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7AA61-013F-438B-9F6E-8B3C22A83E32}"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AC1AA-DA15-42AA-9BD8-5BDA2851072E}"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E847AA61-013F-438B-9F6E-8B3C22A83E32}" type="datetimeFigureOut">
              <a:rPr lang="en-US" smtClean="0"/>
              <a:t>9/14/2021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57AC1AA-DA15-42AA-9BD8-5BDA2851072E}"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E847AA61-013F-438B-9F6E-8B3C22A83E32}" type="datetimeFigureOut">
              <a:rPr lang="en-US" smtClean="0"/>
              <a:t>9/14/2021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557AC1AA-DA15-42AA-9BD8-5BDA285107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Panorama de la lección 4</a:t>
            </a:r>
            <a:endParaRPr lang="en-US"/>
          </a:p>
        </p:txBody>
      </p:sp>
      <p:sp>
        <p:nvSpPr>
          <p:cNvPr id="3" name="Content Placeholder 2">
            <a:extLst>
              <a:ext uri="{FF2B5EF4-FFF2-40B4-BE49-F238E27FC236}">
                <a16:creationId xmlns:a16="http://schemas.microsoft.com/office/drawing/2014/main" id="{4A05CFCC-896B-453E-8E3A-CDAA77A5C951}"/>
              </a:ext>
            </a:extLst>
          </p:cNvPr>
          <p:cNvSpPr>
            <a:spLocks noGrp="1"/>
          </p:cNvSpPr>
          <p:nvPr>
            <p:ph idx="1"/>
          </p:nvPr>
        </p:nvSpPr>
        <p:spPr/>
        <p:txBody>
          <a:bodyPr>
            <a:normAutofit fontScale="92500" lnSpcReduction="10000"/>
          </a:bodyPr>
          <a:lstStyle/>
          <a:p>
            <a:pPr fontAlgn="auto">
              <a:spcBef>
                <a:spcPct val="100000"/>
              </a:spcBef>
              <a:spcAft>
                <a:spcPts val="0"/>
              </a:spcAft>
              <a:buSzPct val="99000"/>
              <a:tabLst/>
            </a:pPr>
            <a:r>
              <a:rPr lang="es-ES" kern="1200">
                <a:sym typeface="Arial"/>
              </a:rPr>
              <a:t>En la lección anterior, aprendieron que el personal de mando apoya al Comandante del Incidente, quien es responsable del manejo general del incidente. Esta lección les presentará el Estado Mayor. Al terminar esta lección, podrá:</a:t>
            </a:r>
          </a:p>
          <a:p>
            <a:pPr marL="381000" lvl="1" indent="-381000" fontAlgn="auto">
              <a:spcBef>
                <a:spcPct val="100000"/>
              </a:spcBef>
              <a:spcAft>
                <a:spcPts val="0"/>
              </a:spcAft>
              <a:buSzPct val="99000"/>
              <a:buFont typeface="Arial"/>
              <a:buChar char="•"/>
              <a:tabLst/>
            </a:pPr>
            <a:r>
              <a:rPr lang="es-ES" kern="1200">
                <a:ea typeface="+mn-ea"/>
                <a:sym typeface="Arial"/>
              </a:rPr>
              <a:t>Identificar los títulos del Sistema de Mando de Incidentes (ICS) que se usan para los miembros del Estado Mayor. </a:t>
            </a:r>
          </a:p>
          <a:p>
            <a:pPr marL="381000" lvl="1" indent="-381000" fontAlgn="auto">
              <a:spcBef>
                <a:spcPct val="100000"/>
              </a:spcBef>
              <a:spcAft>
                <a:spcPts val="0"/>
              </a:spcAft>
              <a:buSzPct val="99000"/>
              <a:buFont typeface="Arial"/>
              <a:buChar char="•"/>
              <a:tabLst/>
            </a:pPr>
            <a:r>
              <a:rPr lang="es-ES" kern="1200">
                <a:ea typeface="+mn-ea"/>
                <a:sym typeface="Arial"/>
              </a:rPr>
              <a:t>Describir las actividades importantes de las cuatro secciones del Estado Mayor.</a:t>
            </a:r>
            <a:endParaRPr lang="en-US"/>
          </a:p>
        </p:txBody>
      </p:sp>
      <p:sp>
        <p:nvSpPr>
          <p:cNvPr id="6" name="Slide Number Placeholder 5">
            <a:extLst>
              <a:ext uri="{FF2B5EF4-FFF2-40B4-BE49-F238E27FC236}">
                <a16:creationId xmlns:a16="http://schemas.microsoft.com/office/drawing/2014/main" id="{3600EFFA-4C9F-4AC8-B05A-A0031CF6C3F9}"/>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a:t>
            </a:fld>
            <a:endParaRPr lang="en-US"/>
          </a:p>
        </p:txBody>
      </p:sp>
    </p:spTree>
    <p:extLst>
      <p:ext uri="{BB962C8B-B14F-4D97-AF65-F5344CB8AC3E}">
        <p14:creationId xmlns:p14="http://schemas.microsoft.com/office/powerpoint/2010/main" val="162433678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La Sección de Logística: Actividades importantes</a:t>
            </a:r>
            <a:endParaRPr lang="en-US"/>
          </a:p>
        </p:txBody>
      </p:sp>
      <p:sp>
        <p:nvSpPr>
          <p:cNvPr id="3" name="Content Placeholder 2">
            <a:extLst>
              <a:ext uri="{FF2B5EF4-FFF2-40B4-BE49-F238E27FC236}">
                <a16:creationId xmlns:a16="http://schemas.microsoft.com/office/drawing/2014/main" id="{2E240EC6-F3FA-45F1-8FA2-248B7EF4E13A}"/>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La Sección de Logística es responsable de todos los servicios y necesidades de apoyo, incluyendo: </a:t>
            </a:r>
          </a:p>
          <a:p>
            <a:pPr marL="381000" lvl="1" indent="-381000" fontAlgn="auto">
              <a:spcBef>
                <a:spcPct val="100000"/>
              </a:spcBef>
              <a:spcAft>
                <a:spcPts val="0"/>
              </a:spcAft>
              <a:buSzPct val="99000"/>
              <a:buFont typeface="Arial"/>
              <a:buChar char="•"/>
              <a:tabLst/>
            </a:pPr>
            <a:r>
              <a:rPr lang="es-ES" kern="1200">
                <a:ea typeface="+mn-ea"/>
                <a:sym typeface="Arial"/>
              </a:rPr>
              <a:t>Ordenar, obtener, mantener y contabilizar el personal, los equipos y los suministros esenciales. </a:t>
            </a:r>
          </a:p>
          <a:p>
            <a:pPr marL="381000" lvl="1" indent="-381000" fontAlgn="auto">
              <a:spcBef>
                <a:spcPct val="100000"/>
              </a:spcBef>
              <a:spcAft>
                <a:spcPts val="0"/>
              </a:spcAft>
              <a:buSzPct val="99000"/>
              <a:buFont typeface="Arial"/>
              <a:buChar char="•"/>
              <a:tabLst/>
            </a:pPr>
            <a:r>
              <a:rPr lang="es-ES" kern="1200">
                <a:ea typeface="+mn-ea"/>
                <a:sym typeface="Arial"/>
              </a:rPr>
              <a:t>Proporcionar planificación y recursos de comunicación. </a:t>
            </a:r>
          </a:p>
          <a:p>
            <a:pPr marL="381000" lvl="1" indent="-381000" fontAlgn="auto">
              <a:spcBef>
                <a:spcPct val="100000"/>
              </a:spcBef>
              <a:spcAft>
                <a:spcPts val="0"/>
              </a:spcAft>
              <a:buSzPct val="99000"/>
              <a:buFont typeface="Arial"/>
              <a:buChar char="•"/>
              <a:tabLst/>
            </a:pPr>
            <a:r>
              <a:rPr lang="es-ES" kern="1200">
                <a:ea typeface="+mn-ea"/>
                <a:sym typeface="Arial"/>
              </a:rPr>
              <a:t>Organizar los servicios alimentarios para los socorristas. </a:t>
            </a:r>
          </a:p>
          <a:p>
            <a:pPr marL="381000" lvl="1" indent="-381000" fontAlgn="auto">
              <a:spcBef>
                <a:spcPct val="100000"/>
              </a:spcBef>
              <a:spcAft>
                <a:spcPts val="0"/>
              </a:spcAft>
              <a:buSzPct val="99000"/>
              <a:buFont typeface="Arial"/>
              <a:buChar char="•"/>
              <a:tabLst/>
            </a:pPr>
            <a:r>
              <a:rPr lang="es-ES" kern="1200">
                <a:ea typeface="+mn-ea"/>
                <a:sym typeface="Arial"/>
              </a:rPr>
              <a:t>Organizar y mantener las instalaciones del incidente.</a:t>
            </a:r>
          </a:p>
          <a:p>
            <a:pPr marL="381000" lvl="1" indent="-381000" fontAlgn="auto">
              <a:spcBef>
                <a:spcPct val="100000"/>
              </a:spcBef>
              <a:spcAft>
                <a:spcPts val="0"/>
              </a:spcAft>
              <a:buSzPct val="99000"/>
              <a:buFont typeface="Arial"/>
              <a:buChar char="•"/>
              <a:tabLst/>
            </a:pPr>
            <a:r>
              <a:rPr lang="es-ES" kern="1200">
                <a:ea typeface="+mn-ea"/>
                <a:sym typeface="Arial"/>
              </a:rPr>
              <a:t>Proporcionar transporte de apoyo.</a:t>
            </a:r>
          </a:p>
          <a:p>
            <a:pPr marL="381000" lvl="1" indent="-381000" fontAlgn="auto">
              <a:spcBef>
                <a:spcPct val="100000"/>
              </a:spcBef>
              <a:spcAft>
                <a:spcPts val="0"/>
              </a:spcAft>
              <a:buSzPct val="99000"/>
              <a:buFont typeface="Arial"/>
              <a:buChar char="•"/>
              <a:tabLst/>
            </a:pPr>
            <a:r>
              <a:rPr lang="es-ES" kern="1200">
                <a:ea typeface="+mn-ea"/>
                <a:sym typeface="Arial"/>
              </a:rPr>
              <a:t>Proporcionar servicios médicos al personal del incidente. </a:t>
            </a:r>
            <a:endParaRPr lang="en-US"/>
          </a:p>
        </p:txBody>
      </p:sp>
      <p:pic>
        <p:nvPicPr>
          <p:cNvPr id="8" name="Content Placeholder 7" descr="Incident Command System organization chart. Top level is Incident Commander. Next level down is Operations Section, Planning Section, Logistics Section, Finance/Administration Section. Logistics Section is highlighted.">
            <a:extLst>
              <a:ext uri="{FF2B5EF4-FFF2-40B4-BE49-F238E27FC236}">
                <a16:creationId xmlns:a16="http://schemas.microsoft.com/office/drawing/2014/main" id="{6C9E657F-73AA-403C-8199-99F6FDE76EE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911500"/>
            <a:ext cx="4114800" cy="1044525"/>
          </a:xfrm>
          <a:prstGeom prst="rect">
            <a:avLst/>
          </a:prstGeom>
        </p:spPr>
      </p:pic>
      <p:sp>
        <p:nvSpPr>
          <p:cNvPr id="9" name="Slide Number Placeholder 8">
            <a:extLst>
              <a:ext uri="{FF2B5EF4-FFF2-40B4-BE49-F238E27FC236}">
                <a16:creationId xmlns:a16="http://schemas.microsoft.com/office/drawing/2014/main" id="{580E8FF0-F53C-46E9-9B9D-343AB5B89D4F}"/>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10</a:t>
            </a:fld>
            <a:endParaRPr lang="en-US"/>
          </a:p>
        </p:txBody>
      </p:sp>
    </p:spTree>
    <p:extLst>
      <p:ext uri="{BB962C8B-B14F-4D97-AF65-F5344CB8AC3E}">
        <p14:creationId xmlns:p14="http://schemas.microsoft.com/office/powerpoint/2010/main" val="149506194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La Sección de Finanzas/Administración</a:t>
            </a:r>
            <a:endParaRPr lang="en-US"/>
          </a:p>
        </p:txBody>
      </p:sp>
      <p:sp>
        <p:nvSpPr>
          <p:cNvPr id="3" name="Content Placeholder 2">
            <a:extLst>
              <a:ext uri="{FF2B5EF4-FFF2-40B4-BE49-F238E27FC236}">
                <a16:creationId xmlns:a16="http://schemas.microsoft.com/office/drawing/2014/main" id="{833552C5-F402-48F1-8CAA-3F596ADE5E6F}"/>
              </a:ext>
            </a:extLst>
          </p:cNvPr>
          <p:cNvSpPr>
            <a:spLocks noGrp="1"/>
          </p:cNvSpPr>
          <p:nvPr>
            <p:ph sz="quarter" idx="13"/>
          </p:nvPr>
        </p:nvSpPr>
        <p:spPr/>
        <p:txBody>
          <a:bodyPr>
            <a:normAutofit fontScale="92500" lnSpcReduction="20000"/>
          </a:bodyPr>
          <a:lstStyle/>
          <a:p>
            <a:pPr fontAlgn="auto">
              <a:spcBef>
                <a:spcPct val="100000"/>
              </a:spcBef>
              <a:spcAft>
                <a:spcPts val="0"/>
              </a:spcAft>
              <a:buSzPct val="99000"/>
              <a:tabLst/>
            </a:pPr>
            <a:r>
              <a:rPr lang="es-ES" kern="1200">
                <a:sym typeface="Arial"/>
              </a:rPr>
              <a:t>El Comandante del Incidente determina si existe la necesidad de una Sección de Finanzas/Administración en el incidente; de ser así, el Comandante del Incidente designará a una persona para llenar el puesto del Jefe de la Sección de Finanzas/Administración.</a:t>
            </a:r>
          </a:p>
          <a:p>
            <a:pPr fontAlgn="auto">
              <a:spcBef>
                <a:spcPct val="100000"/>
              </a:spcBef>
              <a:spcAft>
                <a:spcPts val="0"/>
              </a:spcAft>
              <a:buSzPct val="99000"/>
              <a:tabLst/>
            </a:pPr>
            <a:r>
              <a:rPr lang="es-ES" kern="1200">
                <a:sym typeface="Arial"/>
              </a:rPr>
              <a:t>Las unidades de tiempo, indemnización/reclamaciones, costos y adquisición podrán ser establecidas dentro de esta sección. </a:t>
            </a:r>
            <a:endParaRPr lang="en-US"/>
          </a:p>
        </p:txBody>
      </p:sp>
      <p:pic>
        <p:nvPicPr>
          <p:cNvPr id="8" name="Content Placeholder 7" descr="Image of Finance/Administration Section Chief">
            <a:extLst>
              <a:ext uri="{FF2B5EF4-FFF2-40B4-BE49-F238E27FC236}">
                <a16:creationId xmlns:a16="http://schemas.microsoft.com/office/drawing/2014/main" id="{492E0226-DACF-4E1B-B376-31B733CA9D8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2400" y="2476500"/>
            <a:ext cx="2082800" cy="1905000"/>
          </a:xfrm>
          <a:prstGeom prst="rect">
            <a:avLst/>
          </a:prstGeom>
        </p:spPr>
      </p:pic>
      <p:sp>
        <p:nvSpPr>
          <p:cNvPr id="9" name="Slide Number Placeholder 8">
            <a:extLst>
              <a:ext uri="{FF2B5EF4-FFF2-40B4-BE49-F238E27FC236}">
                <a16:creationId xmlns:a16="http://schemas.microsoft.com/office/drawing/2014/main" id="{3A88325F-F830-4AD4-8186-CB343114DC3F}"/>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11</a:t>
            </a:fld>
            <a:endParaRPr lang="en-US"/>
          </a:p>
        </p:txBody>
      </p:sp>
    </p:spTree>
    <p:extLst>
      <p:ext uri="{BB962C8B-B14F-4D97-AF65-F5344CB8AC3E}">
        <p14:creationId xmlns:p14="http://schemas.microsoft.com/office/powerpoint/2010/main" val="30904503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3200" dirty="0"/>
              <a:t>La Sección de Finanzas/Administración: Actividades importantes</a:t>
            </a:r>
            <a:endParaRPr lang="en-US" sz="3200" dirty="0"/>
          </a:p>
        </p:txBody>
      </p:sp>
      <p:sp>
        <p:nvSpPr>
          <p:cNvPr id="3" name="Content Placeholder 2">
            <a:extLst>
              <a:ext uri="{FF2B5EF4-FFF2-40B4-BE49-F238E27FC236}">
                <a16:creationId xmlns:a16="http://schemas.microsoft.com/office/drawing/2014/main" id="{F82A51CA-49FF-4B8F-B5C9-10F64F2F2BCE}"/>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La Sección de Finanzas/Administración se establece para todo incidente que requiere un manejo financiero específico para el incidente. La Sección de Finanzas/Administración es responsable de: </a:t>
            </a:r>
          </a:p>
          <a:p>
            <a:pPr marL="381000" lvl="1" indent="-381000" fontAlgn="auto">
              <a:spcBef>
                <a:spcPct val="100000"/>
              </a:spcBef>
              <a:spcAft>
                <a:spcPts val="0"/>
              </a:spcAft>
              <a:buSzPct val="99000"/>
              <a:buFont typeface="Arial"/>
              <a:buChar char="•"/>
              <a:tabLst/>
            </a:pPr>
            <a:r>
              <a:rPr lang="es-ES" kern="1200">
                <a:ea typeface="+mn-ea"/>
                <a:sym typeface="Arial"/>
              </a:rPr>
              <a:t>Negociar y monitorear contratos.</a:t>
            </a:r>
          </a:p>
          <a:p>
            <a:pPr marL="381000" lvl="1" indent="-381000" fontAlgn="auto">
              <a:spcBef>
                <a:spcPct val="100000"/>
              </a:spcBef>
              <a:spcAft>
                <a:spcPts val="0"/>
              </a:spcAft>
              <a:buSzPct val="99000"/>
              <a:buFont typeface="Arial"/>
              <a:buChar char="•"/>
              <a:tabLst/>
            </a:pPr>
            <a:r>
              <a:rPr lang="es-ES" kern="1200">
                <a:ea typeface="+mn-ea"/>
                <a:sym typeface="Arial"/>
              </a:rPr>
              <a:t>Control del tiempo.</a:t>
            </a:r>
          </a:p>
          <a:p>
            <a:pPr marL="381000" lvl="1" indent="-381000" fontAlgn="auto">
              <a:spcBef>
                <a:spcPct val="100000"/>
              </a:spcBef>
              <a:spcAft>
                <a:spcPts val="0"/>
              </a:spcAft>
              <a:buSzPct val="99000"/>
              <a:buFont typeface="Arial"/>
              <a:buChar char="•"/>
              <a:tabLst/>
            </a:pPr>
            <a:r>
              <a:rPr lang="es-ES" kern="1200">
                <a:ea typeface="+mn-ea"/>
                <a:sym typeface="Arial"/>
              </a:rPr>
              <a:t>Análisis de costos. </a:t>
            </a:r>
          </a:p>
          <a:p>
            <a:pPr marL="381000" lvl="1" indent="-381000" fontAlgn="auto">
              <a:spcBef>
                <a:spcPct val="100000"/>
              </a:spcBef>
              <a:spcAft>
                <a:spcPts val="0"/>
              </a:spcAft>
              <a:buSzPct val="99000"/>
              <a:buFont typeface="Arial"/>
              <a:buChar char="•"/>
              <a:tabLst/>
            </a:pPr>
            <a:r>
              <a:rPr lang="es-ES" kern="1200">
                <a:ea typeface="+mn-ea"/>
                <a:sym typeface="Arial"/>
              </a:rPr>
              <a:t>Indemnización por lesiones o daños a la propiedad. </a:t>
            </a:r>
          </a:p>
          <a:p>
            <a:pPr marL="381000" lvl="1" indent="-381000" fontAlgn="auto">
              <a:spcBef>
                <a:spcPct val="100000"/>
              </a:spcBef>
              <a:spcAft>
                <a:spcPts val="0"/>
              </a:spcAft>
              <a:buSzPct val="99000"/>
              <a:buFont typeface="Arial"/>
              <a:buChar char="•"/>
              <a:tabLst/>
            </a:pPr>
            <a:r>
              <a:rPr lang="es-ES" kern="1200">
                <a:ea typeface="+mn-ea"/>
                <a:sym typeface="Arial"/>
              </a:rPr>
              <a:t>Documentación para reembolsos (por ejemplo, bajo acuerdos de ayuda mutua y acuerdos de asistencia). </a:t>
            </a:r>
            <a:endParaRPr lang="en-US"/>
          </a:p>
        </p:txBody>
      </p:sp>
      <p:pic>
        <p:nvPicPr>
          <p:cNvPr id="8" name="Content Placeholder 7" descr="Incident Command System organization chart. Top level is Incident Commander. Next level down is Operations Section, Planning Section, Logistics Section, Finance/Administration Section. Finance/Administration Section is highlighted.">
            <a:extLst>
              <a:ext uri="{FF2B5EF4-FFF2-40B4-BE49-F238E27FC236}">
                <a16:creationId xmlns:a16="http://schemas.microsoft.com/office/drawing/2014/main" id="{07FC0923-418B-46FC-BB15-984CF1C56C5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911500"/>
            <a:ext cx="4114800" cy="1044525"/>
          </a:xfrm>
          <a:prstGeom prst="rect">
            <a:avLst/>
          </a:prstGeom>
        </p:spPr>
      </p:pic>
      <p:sp>
        <p:nvSpPr>
          <p:cNvPr id="9" name="Slide Number Placeholder 8">
            <a:extLst>
              <a:ext uri="{FF2B5EF4-FFF2-40B4-BE49-F238E27FC236}">
                <a16:creationId xmlns:a16="http://schemas.microsoft.com/office/drawing/2014/main" id="{63B6B155-49A7-4EBD-B2C3-723861228E4C}"/>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12</a:t>
            </a:fld>
            <a:endParaRPr lang="en-US"/>
          </a:p>
        </p:txBody>
      </p:sp>
    </p:spTree>
    <p:extLst>
      <p:ext uri="{BB962C8B-B14F-4D97-AF65-F5344CB8AC3E}">
        <p14:creationId xmlns:p14="http://schemas.microsoft.com/office/powerpoint/2010/main" val="330643468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¿Cuál miembro del Estado Mayor se describe a continuación?</a:t>
            </a:r>
            <a:endParaRPr lang="en-US"/>
          </a:p>
        </p:txBody>
      </p:sp>
      <p:sp>
        <p:nvSpPr>
          <p:cNvPr id="8" name="Slide Number Placeholder 7">
            <a:extLst>
              <a:ext uri="{FF2B5EF4-FFF2-40B4-BE49-F238E27FC236}">
                <a16:creationId xmlns:a16="http://schemas.microsoft.com/office/drawing/2014/main" id="{A31E05F5-2A68-479F-A50B-1A69C64864C5}"/>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13</a:t>
            </a:fld>
            <a:endParaRPr lang="en-US"/>
          </a:p>
        </p:txBody>
      </p:sp>
      <p:pic>
        <p:nvPicPr>
          <p:cNvPr id="7" name="Content Placeholder 6" descr="Discussion Question">
            <a:extLst>
              <a:ext uri="{FF2B5EF4-FFF2-40B4-BE49-F238E27FC236}">
                <a16:creationId xmlns:a16="http://schemas.microsoft.com/office/drawing/2014/main" id="{305403B4-3652-457D-88F4-DDB16D65B88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D9B0BDE3-5DED-47C8-B8B8-97C84994A9CC}"/>
              </a:ext>
            </a:extLst>
          </p:cNvPr>
          <p:cNvSpPr>
            <a:spLocks noGrp="1"/>
          </p:cNvSpPr>
          <p:nvPr>
            <p:ph sz="quarter" idx="14"/>
          </p:nvPr>
        </p:nvSpPr>
        <p:spPr/>
        <p:txBody>
          <a:bodyPr/>
          <a:lstStyle/>
          <a:p>
            <a:r>
              <a:rPr lang="es-ES" dirty="0">
                <a:sym typeface="Arial"/>
              </a:rPr>
              <a:t>"En anticipación de inundaciones severas, hay una necesidad de colocar generadores y equipos de comunicaciones en las áreas de preparación para equipar a los equipos de respuesta avanzada. Yo soy responsable de garantizar que los equipos necesarios lleguen a las áreas de preparación ."</a:t>
            </a:r>
            <a:endParaRPr lang="en-US" dirty="0"/>
          </a:p>
        </p:txBody>
      </p:sp>
    </p:spTree>
    <p:extLst>
      <p:ext uri="{BB962C8B-B14F-4D97-AF65-F5344CB8AC3E}">
        <p14:creationId xmlns:p14="http://schemas.microsoft.com/office/powerpoint/2010/main" val="360444042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¿Cuál miembro del Estado Mayor se describe a continuación?</a:t>
            </a:r>
            <a:endParaRPr lang="en-US"/>
          </a:p>
        </p:txBody>
      </p:sp>
      <p:sp>
        <p:nvSpPr>
          <p:cNvPr id="8" name="Slide Number Placeholder 7">
            <a:extLst>
              <a:ext uri="{FF2B5EF4-FFF2-40B4-BE49-F238E27FC236}">
                <a16:creationId xmlns:a16="http://schemas.microsoft.com/office/drawing/2014/main" id="{0486DCDE-8D01-40F5-9761-129E360BCF34}"/>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14</a:t>
            </a:fld>
            <a:endParaRPr lang="en-US"/>
          </a:p>
        </p:txBody>
      </p:sp>
      <p:pic>
        <p:nvPicPr>
          <p:cNvPr id="7" name="Content Placeholder 6" descr="Discussion Question">
            <a:extLst>
              <a:ext uri="{FF2B5EF4-FFF2-40B4-BE49-F238E27FC236}">
                <a16:creationId xmlns:a16="http://schemas.microsoft.com/office/drawing/2014/main" id="{C637FCB2-92C7-490A-B3D5-BE0D5DBD15C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325E7050-EF70-4949-AE47-57E80342D4F6}"/>
              </a:ext>
            </a:extLst>
          </p:cNvPr>
          <p:cNvSpPr>
            <a:spLocks noGrp="1"/>
          </p:cNvSpPr>
          <p:nvPr>
            <p:ph sz="quarter" idx="14"/>
          </p:nvPr>
        </p:nvSpPr>
        <p:spPr/>
        <p:txBody>
          <a:bodyPr/>
          <a:lstStyle/>
          <a:p>
            <a:r>
              <a:rPr lang="es-ES" dirty="0">
                <a:sym typeface="Arial"/>
              </a:rPr>
              <a:t>"Con la respuesta en marcha, mi sección rastrea todo el personal que participa en la respuesta."</a:t>
            </a:r>
            <a:endParaRPr lang="en-US" dirty="0"/>
          </a:p>
        </p:txBody>
      </p:sp>
    </p:spTree>
    <p:extLst>
      <p:ext uri="{BB962C8B-B14F-4D97-AF65-F5344CB8AC3E}">
        <p14:creationId xmlns:p14="http://schemas.microsoft.com/office/powerpoint/2010/main" val="158895075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¿Cuál miembro del Estado Mayor se describe a continuación?</a:t>
            </a:r>
            <a:endParaRPr lang="en-US"/>
          </a:p>
        </p:txBody>
      </p:sp>
      <p:sp>
        <p:nvSpPr>
          <p:cNvPr id="8" name="Slide Number Placeholder 7">
            <a:extLst>
              <a:ext uri="{FF2B5EF4-FFF2-40B4-BE49-F238E27FC236}">
                <a16:creationId xmlns:a16="http://schemas.microsoft.com/office/drawing/2014/main" id="{AB0A5DB0-8451-4294-9C64-A313D50489D8}"/>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15</a:t>
            </a:fld>
            <a:endParaRPr lang="en-US"/>
          </a:p>
        </p:txBody>
      </p:sp>
      <p:pic>
        <p:nvPicPr>
          <p:cNvPr id="7" name="Content Placeholder 6" descr="Discussion Question">
            <a:extLst>
              <a:ext uri="{FF2B5EF4-FFF2-40B4-BE49-F238E27FC236}">
                <a16:creationId xmlns:a16="http://schemas.microsoft.com/office/drawing/2014/main" id="{28C8FE1C-EBB4-4ACE-8F20-D2D520B2643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DF6F026B-8864-4AC4-8E20-25D1AE521DDC}"/>
              </a:ext>
            </a:extLst>
          </p:cNvPr>
          <p:cNvSpPr>
            <a:spLocks noGrp="1"/>
          </p:cNvSpPr>
          <p:nvPr>
            <p:ph sz="quarter" idx="14"/>
          </p:nvPr>
        </p:nvSpPr>
        <p:spPr/>
        <p:txBody>
          <a:bodyPr/>
          <a:lstStyle/>
          <a:p>
            <a:r>
              <a:rPr lang="es-ES" dirty="0">
                <a:sym typeface="Arial"/>
              </a:rPr>
              <a:t>"Mi sección realiza las actividades de la respuesta como búsqueda y rescate, y coordina los servicios médicos que se proporcionan a los sobrevivientes del desastre."</a:t>
            </a:r>
          </a:p>
        </p:txBody>
      </p:sp>
    </p:spTree>
    <p:extLst>
      <p:ext uri="{BB962C8B-B14F-4D97-AF65-F5344CB8AC3E}">
        <p14:creationId xmlns:p14="http://schemas.microsoft.com/office/powerpoint/2010/main" val="200630565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¿Cuál miembro del Estado Mayor se describe a continuación?</a:t>
            </a:r>
            <a:endParaRPr lang="en-US"/>
          </a:p>
        </p:txBody>
      </p:sp>
      <p:sp>
        <p:nvSpPr>
          <p:cNvPr id="8" name="Slide Number Placeholder 7">
            <a:extLst>
              <a:ext uri="{FF2B5EF4-FFF2-40B4-BE49-F238E27FC236}">
                <a16:creationId xmlns:a16="http://schemas.microsoft.com/office/drawing/2014/main" id="{15FECB54-0002-42B8-BDBE-9D583D5A8FBE}"/>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16</a:t>
            </a:fld>
            <a:endParaRPr lang="en-US"/>
          </a:p>
        </p:txBody>
      </p:sp>
      <p:pic>
        <p:nvPicPr>
          <p:cNvPr id="7" name="Content Placeholder 6" descr="Discussion Question">
            <a:extLst>
              <a:ext uri="{FF2B5EF4-FFF2-40B4-BE49-F238E27FC236}">
                <a16:creationId xmlns:a16="http://schemas.microsoft.com/office/drawing/2014/main" id="{2F507665-2305-4CF2-A410-13A8BB91D4A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0F021EB1-2380-4AC2-B2E2-37428C4BB845}"/>
              </a:ext>
            </a:extLst>
          </p:cNvPr>
          <p:cNvSpPr>
            <a:spLocks noGrp="1"/>
          </p:cNvSpPr>
          <p:nvPr>
            <p:ph sz="quarter" idx="14"/>
          </p:nvPr>
        </p:nvSpPr>
        <p:spPr/>
        <p:txBody>
          <a:bodyPr/>
          <a:lstStyle/>
          <a:p>
            <a:r>
              <a:rPr lang="es-ES" dirty="0">
                <a:sym typeface="Arial"/>
              </a:rPr>
              <a:t>"Yo apoyo a las actividades de repuesta al incidente supervisando la contratación de suministros y servicios necesarios que aún no están disponibles."</a:t>
            </a:r>
            <a:endParaRPr lang="en-US" dirty="0"/>
          </a:p>
        </p:txBody>
      </p:sp>
    </p:spTree>
    <p:extLst>
      <p:ext uri="{BB962C8B-B14F-4D97-AF65-F5344CB8AC3E}">
        <p14:creationId xmlns:p14="http://schemas.microsoft.com/office/powerpoint/2010/main" val="249572002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¿Cuál miembro del Estado Mayor se describe a continuación?</a:t>
            </a:r>
            <a:endParaRPr lang="en-US"/>
          </a:p>
        </p:txBody>
      </p:sp>
      <p:sp>
        <p:nvSpPr>
          <p:cNvPr id="8" name="Slide Number Placeholder 7">
            <a:extLst>
              <a:ext uri="{FF2B5EF4-FFF2-40B4-BE49-F238E27FC236}">
                <a16:creationId xmlns:a16="http://schemas.microsoft.com/office/drawing/2014/main" id="{89501911-D59F-4DAF-B973-B5110B831BB6}"/>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17</a:t>
            </a:fld>
            <a:endParaRPr lang="en-US"/>
          </a:p>
        </p:txBody>
      </p:sp>
      <p:pic>
        <p:nvPicPr>
          <p:cNvPr id="7" name="Content Placeholder 6" descr="Discussion Question">
            <a:extLst>
              <a:ext uri="{FF2B5EF4-FFF2-40B4-BE49-F238E27FC236}">
                <a16:creationId xmlns:a16="http://schemas.microsoft.com/office/drawing/2014/main" id="{83183049-F40A-444F-9DEE-E43916BC886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8240ABB3-0E32-4D20-9B53-FD9046E9AE2F}"/>
              </a:ext>
            </a:extLst>
          </p:cNvPr>
          <p:cNvSpPr>
            <a:spLocks noGrp="1"/>
          </p:cNvSpPr>
          <p:nvPr>
            <p:ph sz="quarter" idx="14"/>
          </p:nvPr>
        </p:nvSpPr>
        <p:spPr/>
        <p:txBody>
          <a:bodyPr/>
          <a:lstStyle/>
          <a:p>
            <a:r>
              <a:rPr lang="es-ES" dirty="0">
                <a:sym typeface="Arial"/>
              </a:rPr>
              <a:t>"A lo largo del incidente y durante el proceso de revisión después de la acción, los informes que desarrollamos serán muy útiles."</a:t>
            </a:r>
            <a:endParaRPr lang="en-US" dirty="0"/>
          </a:p>
        </p:txBody>
      </p:sp>
    </p:spTree>
    <p:extLst>
      <p:ext uri="{BB962C8B-B14F-4D97-AF65-F5344CB8AC3E}">
        <p14:creationId xmlns:p14="http://schemas.microsoft.com/office/powerpoint/2010/main" val="1800025354"/>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Resumen de la lección 4</a:t>
            </a:r>
            <a:endParaRPr lang="en-US"/>
          </a:p>
        </p:txBody>
      </p:sp>
      <p:sp>
        <p:nvSpPr>
          <p:cNvPr id="3" name="Content Placeholder 2">
            <a:extLst>
              <a:ext uri="{FF2B5EF4-FFF2-40B4-BE49-F238E27FC236}">
                <a16:creationId xmlns:a16="http://schemas.microsoft.com/office/drawing/2014/main" id="{D7A3AC17-CD53-4F95-9AA6-F1949927F0BD}"/>
              </a:ext>
            </a:extLst>
          </p:cNvPr>
          <p:cNvSpPr>
            <a:spLocks noGrp="1"/>
          </p:cNvSpPr>
          <p:nvPr>
            <p:ph idx="1"/>
          </p:nvPr>
        </p:nvSpPr>
        <p:spPr/>
        <p:txBody>
          <a:bodyPr>
            <a:normAutofit lnSpcReduction="10000"/>
          </a:bodyPr>
          <a:lstStyle/>
          <a:p>
            <a:pPr fontAlgn="auto">
              <a:spcBef>
                <a:spcPct val="100000"/>
              </a:spcBef>
              <a:buSzPct val="99000"/>
              <a:tabLst/>
            </a:pPr>
            <a:r>
              <a:rPr lang="es-ES" kern="1200">
                <a:sym typeface="Arial"/>
              </a:rPr>
              <a:t>Esta lección presentó: </a:t>
            </a:r>
          </a:p>
          <a:p>
            <a:pPr marL="381000" lvl="1" indent="-381000" fontAlgn="auto">
              <a:spcBef>
                <a:spcPct val="100000"/>
              </a:spcBef>
              <a:buSzPct val="99000"/>
              <a:buFont typeface="Arial"/>
              <a:buChar char="•"/>
              <a:tabLst/>
            </a:pPr>
            <a:r>
              <a:rPr lang="es-ES" kern="1200">
                <a:ea typeface="+mn-ea"/>
                <a:sym typeface="Arial"/>
              </a:rPr>
              <a:t>Los roles del Estado Mayor en el Sistema de Comando de Incidentes (ICS, por sus siglas en inglés).</a:t>
            </a:r>
          </a:p>
          <a:p>
            <a:pPr marL="381000" lvl="1" indent="-381000" fontAlgn="auto">
              <a:spcBef>
                <a:spcPct val="100000"/>
              </a:spcBef>
              <a:buSzPct val="99000"/>
              <a:buFont typeface="Arial"/>
              <a:buChar char="•"/>
              <a:tabLst/>
            </a:pPr>
            <a:r>
              <a:rPr lang="es-ES" kern="1200">
                <a:ea typeface="+mn-ea"/>
                <a:sym typeface="Arial"/>
              </a:rPr>
              <a:t>Las actividades importantes de las cuatro secciones del Estado Mayor del ICS.</a:t>
            </a:r>
          </a:p>
          <a:p>
            <a:pPr>
              <a:spcBef>
                <a:spcPct val="100000"/>
              </a:spcBef>
              <a:buSzPct val="99000"/>
            </a:pPr>
            <a:r>
              <a:rPr lang="es-ES" kern="1200">
                <a:sym typeface="Arial"/>
              </a:rPr>
              <a:t>La próxima unidad se enfoca en cómo el ICS se aplica a usted y a su agencia u organización. </a:t>
            </a:r>
            <a:endParaRPr lang="en-US"/>
          </a:p>
        </p:txBody>
      </p:sp>
      <p:sp>
        <p:nvSpPr>
          <p:cNvPr id="6" name="Slide Number Placeholder 5">
            <a:extLst>
              <a:ext uri="{FF2B5EF4-FFF2-40B4-BE49-F238E27FC236}">
                <a16:creationId xmlns:a16="http://schemas.microsoft.com/office/drawing/2014/main" id="{35F074A6-AC7D-4DEF-9A19-32A7C874A993}"/>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18</a:t>
            </a:fld>
            <a:endParaRPr lang="en-US"/>
          </a:p>
        </p:txBody>
      </p:sp>
    </p:spTree>
    <p:extLst>
      <p:ext uri="{BB962C8B-B14F-4D97-AF65-F5344CB8AC3E}">
        <p14:creationId xmlns:p14="http://schemas.microsoft.com/office/powerpoint/2010/main" val="224309601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El Estado Mayor</a:t>
            </a:r>
          </a:p>
        </p:txBody>
      </p:sp>
      <p:sp>
        <p:nvSpPr>
          <p:cNvPr id="3" name="Content Placeholder 2">
            <a:extLst>
              <a:ext uri="{FF2B5EF4-FFF2-40B4-BE49-F238E27FC236}">
                <a16:creationId xmlns:a16="http://schemas.microsoft.com/office/drawing/2014/main" id="{6D06151D-63C0-4C61-A1F9-1CB1AF1F4A42}"/>
              </a:ext>
            </a:extLst>
          </p:cNvPr>
          <p:cNvSpPr>
            <a:spLocks noGrp="1"/>
          </p:cNvSpPr>
          <p:nvPr>
            <p:ph sz="quarter" idx="13"/>
          </p:nvPr>
        </p:nvSpPr>
        <p:spPr/>
        <p:txBody>
          <a:bodyPr>
            <a:normAutofit fontScale="62500" lnSpcReduction="20000"/>
          </a:bodyPr>
          <a:lstStyle/>
          <a:p>
            <a:pPr>
              <a:spcBef>
                <a:spcPct val="100000"/>
              </a:spcBef>
              <a:buSzPct val="99000"/>
            </a:pPr>
            <a:r>
              <a:rPr lang="es-ES" kern="1200">
                <a:sym typeface="Arial"/>
              </a:rPr>
              <a:t>Para mantener el ámbito de control, el Comandante del Incidente podrá establecer todas o cualquiera de las cuatro secciones a continuación: Operaciones, Planificación, Logística y Finanzas/Administración.</a:t>
            </a:r>
          </a:p>
          <a:p>
            <a:pPr>
              <a:spcBef>
                <a:spcPct val="100000"/>
              </a:spcBef>
              <a:buSzPct val="99000"/>
            </a:pPr>
            <a:r>
              <a:rPr lang="es-ES" kern="1200">
                <a:sym typeface="Arial"/>
              </a:rPr>
              <a:t>La persona a cargo de cada sección se denomina un jefe de sección. Los jefes de sección pueden expandir sus secciones para satisfacer las necesidades de la situación. Como se muestra aquí, estos jefes de sección reportan directamente al Comandante del Incidente. Vamos a examinar estos puestos del Estado Mayor más detalladamente.</a:t>
            </a:r>
            <a:endParaRPr lang="en-US"/>
          </a:p>
        </p:txBody>
      </p:sp>
      <p:pic>
        <p:nvPicPr>
          <p:cNvPr id="9" name="Content Placeholder 8" descr="Incident Command System organization chart. Top level is Incident Commander. Next level down is Operations Section, Planning Section, Logistics Section, Finance/Administration Section.  ">
            <a:extLst>
              <a:ext uri="{FF2B5EF4-FFF2-40B4-BE49-F238E27FC236}">
                <a16:creationId xmlns:a16="http://schemas.microsoft.com/office/drawing/2014/main" id="{BFBBB2C0-ADB5-4950-B55B-9AAC6E98625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5943" y="3802747"/>
            <a:ext cx="6192114" cy="1571844"/>
          </a:xfrm>
          <a:prstGeom prst="rect">
            <a:avLst/>
          </a:prstGeom>
        </p:spPr>
      </p:pic>
      <p:sp>
        <p:nvSpPr>
          <p:cNvPr id="10" name="Slide Number Placeholder 9">
            <a:extLst>
              <a:ext uri="{FF2B5EF4-FFF2-40B4-BE49-F238E27FC236}">
                <a16:creationId xmlns:a16="http://schemas.microsoft.com/office/drawing/2014/main" id="{C2AFDDC2-1D55-48CC-AC74-F8FEB6312773}"/>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2</a:t>
            </a:fld>
            <a:endParaRPr lang="en-US"/>
          </a:p>
        </p:txBody>
      </p:sp>
    </p:spTree>
    <p:extLst>
      <p:ext uri="{BB962C8B-B14F-4D97-AF65-F5344CB8AC3E}">
        <p14:creationId xmlns:p14="http://schemas.microsoft.com/office/powerpoint/2010/main" val="415234638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Panorama del Estado Mayor</a:t>
            </a:r>
          </a:p>
        </p:txBody>
      </p:sp>
      <p:sp>
        <p:nvSpPr>
          <p:cNvPr id="3" name="Content Placeholder 2">
            <a:extLst>
              <a:ext uri="{FF2B5EF4-FFF2-40B4-BE49-F238E27FC236}">
                <a16:creationId xmlns:a16="http://schemas.microsoft.com/office/drawing/2014/main" id="{1D7821B5-4F02-4950-A15B-1A062936C601}"/>
              </a:ext>
            </a:extLst>
          </p:cNvPr>
          <p:cNvSpPr>
            <a:spLocks noGrp="1"/>
          </p:cNvSpPr>
          <p:nvPr>
            <p:ph sz="quarter" idx="13"/>
          </p:nvPr>
        </p:nvSpPr>
        <p:spPr/>
        <p:txBody>
          <a:bodyPr/>
          <a:lstStyle/>
          <a:p>
            <a:pPr>
              <a:spcBef>
                <a:spcPct val="100000"/>
              </a:spcBef>
              <a:buSzPct val="99000"/>
            </a:pPr>
            <a:r>
              <a:rPr lang="es-ES" kern="1200">
                <a:sym typeface="Arial"/>
              </a:rPr>
              <a:t>En un incidente en expansión, el Comandante del Incidente establece la Sección de Operaciones primero. Las otras secciones se establecen según sea necesario para apoyar la operación.</a:t>
            </a:r>
            <a:endParaRPr lang="en-US"/>
          </a:p>
        </p:txBody>
      </p:sp>
      <p:pic>
        <p:nvPicPr>
          <p:cNvPr id="8" name="Content Placeholder 7" descr="Incident Command System organization chart. Top level is Incident Commander. Next level down is Operations Section, Planning Section, Logistics Section, Finance/Administration Section.  Dotted line around Planning Section, Logistics Section, and Finance/Administration Section, labeled &quot;Activated as needed to support the incident response.&quot; Arrow pointing to Operations Section, labeled &quot;Directs all responses/tactical actions to achieve the incident objectives.&quot;">
            <a:extLst>
              <a:ext uri="{FF2B5EF4-FFF2-40B4-BE49-F238E27FC236}">
                <a16:creationId xmlns:a16="http://schemas.microsoft.com/office/drawing/2014/main" id="{618C352B-7CC9-4729-A0A9-601C85ECA43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572315" y="3471863"/>
            <a:ext cx="5999370" cy="2233612"/>
          </a:xfrm>
          <a:prstGeom prst="rect">
            <a:avLst/>
          </a:prstGeom>
        </p:spPr>
      </p:pic>
      <p:sp>
        <p:nvSpPr>
          <p:cNvPr id="9" name="Slide Number Placeholder 8">
            <a:extLst>
              <a:ext uri="{FF2B5EF4-FFF2-40B4-BE49-F238E27FC236}">
                <a16:creationId xmlns:a16="http://schemas.microsoft.com/office/drawing/2014/main" id="{EC3EC483-0F20-41AB-B0F0-B84368B308E8}"/>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3</a:t>
            </a:fld>
            <a:endParaRPr lang="en-US"/>
          </a:p>
        </p:txBody>
      </p:sp>
    </p:spTree>
    <p:extLst>
      <p:ext uri="{BB962C8B-B14F-4D97-AF65-F5344CB8AC3E}">
        <p14:creationId xmlns:p14="http://schemas.microsoft.com/office/powerpoint/2010/main" val="276135012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E71205241532337A60313080021A389.mp4" descr="General Staff Overview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51000" y="1238250"/>
            <a:ext cx="5842000" cy="4381500"/>
          </a:xfrm>
          <a:prstGeom prst="rect">
            <a:avLst/>
          </a:prstGeom>
        </p:spPr>
      </p:pic>
      <p:sp>
        <p:nvSpPr>
          <p:cNvPr id="5" name="Title 4">
            <a:extLst>
              <a:ext uri="{FF2B5EF4-FFF2-40B4-BE49-F238E27FC236}">
                <a16:creationId xmlns:a16="http://schemas.microsoft.com/office/drawing/2014/main" id="{B33D3E1E-36E7-474C-ABCB-744FE9568EBD}"/>
              </a:ext>
            </a:extLst>
          </p:cNvPr>
          <p:cNvSpPr>
            <a:spLocks noGrp="1"/>
          </p:cNvSpPr>
          <p:nvPr>
            <p:ph type="title"/>
          </p:nvPr>
        </p:nvSpPr>
        <p:spPr/>
        <p:txBody>
          <a:bodyPr/>
          <a:lstStyle/>
          <a:p>
            <a:pPr>
              <a:buSzPct val="99000"/>
            </a:pPr>
            <a:endParaRPr lang="en-US"/>
          </a:p>
        </p:txBody>
      </p:sp>
      <p:sp>
        <p:nvSpPr>
          <p:cNvPr id="6" name="Slide Number Placeholder 5">
            <a:extLst>
              <a:ext uri="{FF2B5EF4-FFF2-40B4-BE49-F238E27FC236}">
                <a16:creationId xmlns:a16="http://schemas.microsoft.com/office/drawing/2014/main" id="{031CE414-6A1E-418C-9B65-34B96A07C6B1}"/>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4</a:t>
            </a:fld>
            <a:endParaRPr lang="en-US"/>
          </a:p>
        </p:txBody>
      </p:sp>
    </p:spTree>
    <p:extLst>
      <p:ext uri="{BB962C8B-B14F-4D97-AF65-F5344CB8AC3E}">
        <p14:creationId xmlns:p14="http://schemas.microsoft.com/office/powerpoint/2010/main" val="639564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8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La Sección de Operaciones</a:t>
            </a:r>
          </a:p>
        </p:txBody>
      </p:sp>
      <p:sp>
        <p:nvSpPr>
          <p:cNvPr id="3" name="Content Placeholder 2">
            <a:extLst>
              <a:ext uri="{FF2B5EF4-FFF2-40B4-BE49-F238E27FC236}">
                <a16:creationId xmlns:a16="http://schemas.microsoft.com/office/drawing/2014/main" id="{F9BAC58B-7DEE-4299-A7EB-CC98586A9D9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El Comandante del Incidente determina si existe la necesidad para una Sección de Operaciones y, de ser así, designará un Jefe de la Sección de Operaciones. El Jefe de la Sección de Operaciones activará todo el personal adicional que se necesita. Cuando se designa un Jefe de la Sección de Operaciones, la preparación y manejo de los recursos operaciones se traslada del mando del incidente a Operaciones. </a:t>
            </a:r>
          </a:p>
          <a:p>
            <a:pPr fontAlgn="auto">
              <a:spcBef>
                <a:spcPct val="100000"/>
              </a:spcBef>
              <a:spcAft>
                <a:spcPts val="0"/>
              </a:spcAft>
              <a:buSzPct val="99000"/>
              <a:tabLst/>
            </a:pPr>
            <a:r>
              <a:rPr lang="es-ES" kern="1200">
                <a:sym typeface="Arial"/>
              </a:rPr>
              <a:t>Si no se establece ninguna Sección de Operaciones, el Comandante del Incidente realizará todas las funciones de operaciones.</a:t>
            </a:r>
            <a:endParaRPr lang="en-US"/>
          </a:p>
        </p:txBody>
      </p:sp>
      <p:pic>
        <p:nvPicPr>
          <p:cNvPr id="8" name="Content Placeholder 7" descr="Image of Operations Section Chief">
            <a:extLst>
              <a:ext uri="{FF2B5EF4-FFF2-40B4-BE49-F238E27FC236}">
                <a16:creationId xmlns:a16="http://schemas.microsoft.com/office/drawing/2014/main" id="{9FFFA06A-8517-4AE6-A78B-124D9C4F407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80050" y="2443162"/>
            <a:ext cx="2298700" cy="1981200"/>
          </a:xfrm>
          <a:prstGeom prst="rect">
            <a:avLst/>
          </a:prstGeom>
        </p:spPr>
      </p:pic>
      <p:sp>
        <p:nvSpPr>
          <p:cNvPr id="9" name="Slide Number Placeholder 8">
            <a:extLst>
              <a:ext uri="{FF2B5EF4-FFF2-40B4-BE49-F238E27FC236}">
                <a16:creationId xmlns:a16="http://schemas.microsoft.com/office/drawing/2014/main" id="{474B9815-9E7E-4CE7-979D-A67E68B51EC1}"/>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5</a:t>
            </a:fld>
            <a:endParaRPr lang="en-US"/>
          </a:p>
        </p:txBody>
      </p:sp>
    </p:spTree>
    <p:extLst>
      <p:ext uri="{BB962C8B-B14F-4D97-AF65-F5344CB8AC3E}">
        <p14:creationId xmlns:p14="http://schemas.microsoft.com/office/powerpoint/2010/main" val="145587183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4F76A-7D99-4AF1-B339-E846036A0C83}"/>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dirty="0">
                <a:sym typeface="Arial"/>
              </a:rPr>
              <a:t>Las actividades importantes de la Sección de Operaciones podrán incluir:</a:t>
            </a:r>
          </a:p>
          <a:p>
            <a:pPr marL="381000" lvl="1" indent="-381000" fontAlgn="auto">
              <a:spcBef>
                <a:spcPct val="100000"/>
              </a:spcBef>
              <a:spcAft>
                <a:spcPts val="0"/>
              </a:spcAft>
              <a:buSzPct val="99000"/>
              <a:buFont typeface="Arial"/>
              <a:buChar char="•"/>
              <a:tabLst/>
            </a:pPr>
            <a:r>
              <a:rPr lang="es-ES" kern="1200" dirty="0">
                <a:ea typeface="+mn-ea"/>
                <a:sym typeface="Arial"/>
              </a:rPr>
              <a:t>Implementar estrategias y desarrollar tácticas para llevar a cabo los objetivos del incidente. </a:t>
            </a:r>
          </a:p>
          <a:p>
            <a:pPr marL="381000" lvl="1" indent="-381000" fontAlgn="auto">
              <a:spcBef>
                <a:spcPct val="100000"/>
              </a:spcBef>
              <a:spcAft>
                <a:spcPts val="0"/>
              </a:spcAft>
              <a:buSzPct val="99000"/>
              <a:buFont typeface="Arial"/>
              <a:buChar char="•"/>
              <a:tabLst/>
            </a:pPr>
            <a:r>
              <a:rPr lang="es-ES" kern="1200" dirty="0">
                <a:ea typeface="+mn-ea"/>
                <a:sym typeface="Arial"/>
              </a:rPr>
              <a:t>Dirigir el manejo de todas las actividades tácticas de parte del Comandante del Incidente. </a:t>
            </a:r>
          </a:p>
          <a:p>
            <a:pPr marL="381000" lvl="1" indent="-381000" fontAlgn="auto">
              <a:spcBef>
                <a:spcPct val="100000"/>
              </a:spcBef>
              <a:spcAft>
                <a:spcPts val="0"/>
              </a:spcAft>
              <a:buSzPct val="99000"/>
              <a:buFont typeface="Arial"/>
              <a:buChar char="•"/>
              <a:tabLst/>
            </a:pPr>
            <a:r>
              <a:rPr lang="es-ES" kern="1200" dirty="0">
                <a:ea typeface="+mn-ea"/>
                <a:sym typeface="Arial"/>
              </a:rPr>
              <a:t>Apoyar en el desarrollo del Plan de Acción del Incidente para garantizar que refleja precisamente las operaciones actuales. </a:t>
            </a:r>
          </a:p>
          <a:p>
            <a:pPr marL="381000" lvl="1" indent="-381000" fontAlgn="auto">
              <a:spcBef>
                <a:spcPct val="100000"/>
              </a:spcBef>
              <a:spcAft>
                <a:spcPts val="0"/>
              </a:spcAft>
              <a:buSzPct val="99000"/>
              <a:buFont typeface="Arial"/>
              <a:buChar char="•"/>
              <a:tabLst/>
            </a:pPr>
            <a:r>
              <a:rPr lang="es-ES" kern="1200" dirty="0">
                <a:ea typeface="+mn-ea"/>
                <a:sym typeface="Arial"/>
              </a:rPr>
              <a:t>Organizar, asignar y supervisar los recursos tácticos de la respuesta.</a:t>
            </a:r>
            <a:endParaRPr lang="en-US" dirty="0"/>
          </a:p>
        </p:txBody>
      </p:sp>
      <p:sp>
        <p:nvSpPr>
          <p:cNvPr id="7" name="Title 6">
            <a:extLst>
              <a:ext uri="{FF2B5EF4-FFF2-40B4-BE49-F238E27FC236}">
                <a16:creationId xmlns:a16="http://schemas.microsoft.com/office/drawing/2014/main" id="{856E7995-AAEC-4CD8-9D12-90025E859D87}"/>
              </a:ext>
            </a:extLst>
          </p:cNvPr>
          <p:cNvSpPr>
            <a:spLocks noGrp="1"/>
          </p:cNvSpPr>
          <p:nvPr>
            <p:ph type="title"/>
          </p:nvPr>
        </p:nvSpPr>
        <p:spPr/>
        <p:txBody>
          <a:bodyPr/>
          <a:lstStyle/>
          <a:p>
            <a:pPr>
              <a:buSzPct val="99000"/>
            </a:pPr>
            <a:r>
              <a:rPr lang="es-ES" dirty="0"/>
              <a:t>Sección de operaciones: Actividades principales</a:t>
            </a:r>
            <a:endParaRPr lang="en-US" dirty="0"/>
          </a:p>
        </p:txBody>
      </p:sp>
      <p:pic>
        <p:nvPicPr>
          <p:cNvPr id="8" name="Content Placeholder 7" descr="Incident Command System organization chart. Top level is Incident Commander. Next level down is Operations Section, Planning Section, Logistics Section, Finance/Administration Section. Operations Section is highlighted.">
            <a:extLst>
              <a:ext uri="{FF2B5EF4-FFF2-40B4-BE49-F238E27FC236}">
                <a16:creationId xmlns:a16="http://schemas.microsoft.com/office/drawing/2014/main" id="{AE057C01-47E3-43E9-B4CC-E038EB50B19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911500"/>
            <a:ext cx="4114800" cy="1044525"/>
          </a:xfrm>
          <a:prstGeom prst="rect">
            <a:avLst/>
          </a:prstGeom>
        </p:spPr>
      </p:pic>
      <p:sp>
        <p:nvSpPr>
          <p:cNvPr id="9" name="Slide Number Placeholder 8">
            <a:extLst>
              <a:ext uri="{FF2B5EF4-FFF2-40B4-BE49-F238E27FC236}">
                <a16:creationId xmlns:a16="http://schemas.microsoft.com/office/drawing/2014/main" id="{2393F7EA-7F3A-4512-8AD8-DA571700F9A5}"/>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6</a:t>
            </a:fld>
            <a:endParaRPr lang="en-US"/>
          </a:p>
        </p:txBody>
      </p:sp>
    </p:spTree>
    <p:extLst>
      <p:ext uri="{BB962C8B-B14F-4D97-AF65-F5344CB8AC3E}">
        <p14:creationId xmlns:p14="http://schemas.microsoft.com/office/powerpoint/2010/main" val="2178900793"/>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La Sección de Planificación</a:t>
            </a:r>
          </a:p>
        </p:txBody>
      </p:sp>
      <p:sp>
        <p:nvSpPr>
          <p:cNvPr id="3" name="Content Placeholder 2">
            <a:extLst>
              <a:ext uri="{FF2B5EF4-FFF2-40B4-BE49-F238E27FC236}">
                <a16:creationId xmlns:a16="http://schemas.microsoft.com/office/drawing/2014/main" id="{A2AD9336-DF95-4DED-93DC-0BA16BCFBFB0}"/>
              </a:ext>
            </a:extLst>
          </p:cNvPr>
          <p:cNvSpPr>
            <a:spLocks noGrp="1"/>
          </p:cNvSpPr>
          <p:nvPr>
            <p:ph sz="quarter" idx="13"/>
          </p:nvPr>
        </p:nvSpPr>
        <p:spPr/>
        <p:txBody>
          <a:bodyPr>
            <a:normAutofit fontScale="92500" lnSpcReduction="20000"/>
          </a:bodyPr>
          <a:lstStyle/>
          <a:p>
            <a:pPr fontAlgn="auto">
              <a:spcBef>
                <a:spcPct val="100000"/>
              </a:spcBef>
              <a:spcAft>
                <a:spcPts val="0"/>
              </a:spcAft>
              <a:buSzPct val="99000"/>
              <a:tabLst/>
            </a:pPr>
            <a:r>
              <a:rPr lang="es-ES" kern="1200">
                <a:sym typeface="Arial"/>
              </a:rPr>
              <a:t>Se designa el Jefe de la Sección de Planificación solamente después de que el Comandante del Incidente determine que existe la necesidad de una Sección de Planificación. El Jefe de la Sección de Planificación activará todo el personal adicional que se necesita. </a:t>
            </a:r>
          </a:p>
          <a:p>
            <a:pPr fontAlgn="auto">
              <a:spcBef>
                <a:spcPct val="100000"/>
              </a:spcBef>
              <a:spcAft>
                <a:spcPts val="0"/>
              </a:spcAft>
              <a:buSzPct val="99000"/>
              <a:tabLst/>
            </a:pPr>
            <a:r>
              <a:rPr lang="es-ES" kern="1200">
                <a:sym typeface="Arial"/>
              </a:rPr>
              <a:t>El Comandante del Incidente realizará todas las funciones de planificación si no se establece ninguna Sección de Planificación.</a:t>
            </a:r>
            <a:endParaRPr lang="en-US"/>
          </a:p>
        </p:txBody>
      </p:sp>
      <p:pic>
        <p:nvPicPr>
          <p:cNvPr id="8" name="Content Placeholder 7" descr="Image of Planning Section Chief">
            <a:extLst>
              <a:ext uri="{FF2B5EF4-FFF2-40B4-BE49-F238E27FC236}">
                <a16:creationId xmlns:a16="http://schemas.microsoft.com/office/drawing/2014/main" id="{3ED8FDB6-182B-4B1A-83D8-7F3CB991D9A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2400" y="2476500"/>
            <a:ext cx="2082800" cy="1905000"/>
          </a:xfrm>
          <a:prstGeom prst="rect">
            <a:avLst/>
          </a:prstGeom>
        </p:spPr>
      </p:pic>
      <p:sp>
        <p:nvSpPr>
          <p:cNvPr id="9" name="Slide Number Placeholder 8">
            <a:extLst>
              <a:ext uri="{FF2B5EF4-FFF2-40B4-BE49-F238E27FC236}">
                <a16:creationId xmlns:a16="http://schemas.microsoft.com/office/drawing/2014/main" id="{B2F75600-ABD7-4D72-9375-ACC7962CCF73}"/>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7</a:t>
            </a:fld>
            <a:endParaRPr lang="en-US"/>
          </a:p>
        </p:txBody>
      </p:sp>
    </p:spTree>
    <p:extLst>
      <p:ext uri="{BB962C8B-B14F-4D97-AF65-F5344CB8AC3E}">
        <p14:creationId xmlns:p14="http://schemas.microsoft.com/office/powerpoint/2010/main" val="32866363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La Sección de Planificación: Actividades importantes</a:t>
            </a:r>
            <a:endParaRPr lang="en-US"/>
          </a:p>
        </p:txBody>
      </p:sp>
      <p:sp>
        <p:nvSpPr>
          <p:cNvPr id="3" name="Content Placeholder 2">
            <a:extLst>
              <a:ext uri="{FF2B5EF4-FFF2-40B4-BE49-F238E27FC236}">
                <a16:creationId xmlns:a16="http://schemas.microsoft.com/office/drawing/2014/main" id="{2E8BA935-11DC-44E7-AD92-250C11E370D2}"/>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Las actividades importantes de la Sección de Planificación podrán incluir: </a:t>
            </a:r>
          </a:p>
          <a:p>
            <a:pPr marL="381000" lvl="1" indent="-381000" fontAlgn="auto">
              <a:spcBef>
                <a:spcPct val="100000"/>
              </a:spcBef>
              <a:spcAft>
                <a:spcPts val="0"/>
              </a:spcAft>
              <a:buSzPct val="99000"/>
              <a:buFont typeface="Arial"/>
              <a:buChar char="•"/>
              <a:tabLst/>
            </a:pPr>
            <a:r>
              <a:rPr lang="es-ES" kern="1200">
                <a:ea typeface="+mn-ea"/>
                <a:sym typeface="Arial"/>
              </a:rPr>
              <a:t>Preparar y documentar Planes de Acción del Incidente. </a:t>
            </a:r>
          </a:p>
          <a:p>
            <a:pPr marL="381000" lvl="1" indent="-381000" fontAlgn="auto">
              <a:spcBef>
                <a:spcPct val="100000"/>
              </a:spcBef>
              <a:spcAft>
                <a:spcPts val="0"/>
              </a:spcAft>
              <a:buSzPct val="99000"/>
              <a:buFont typeface="Arial"/>
              <a:buChar char="•"/>
              <a:tabLst/>
            </a:pPr>
            <a:r>
              <a:rPr lang="es-ES" kern="1200">
                <a:ea typeface="+mn-ea"/>
                <a:sym typeface="Arial"/>
              </a:rPr>
              <a:t>Manejar información y mantener el conocimiento de la situación para el incidente. </a:t>
            </a:r>
          </a:p>
          <a:p>
            <a:pPr marL="381000" lvl="1" indent="-381000" fontAlgn="auto">
              <a:spcBef>
                <a:spcPct val="100000"/>
              </a:spcBef>
              <a:spcAft>
                <a:spcPts val="0"/>
              </a:spcAft>
              <a:buSzPct val="99000"/>
              <a:buFont typeface="Arial"/>
              <a:buChar char="•"/>
              <a:tabLst/>
            </a:pPr>
            <a:r>
              <a:rPr lang="es-ES" kern="1200">
                <a:ea typeface="+mn-ea"/>
                <a:sym typeface="Arial"/>
              </a:rPr>
              <a:t>Rastrear los recursos asignados al incidente. </a:t>
            </a:r>
          </a:p>
          <a:p>
            <a:pPr marL="381000" lvl="1" indent="-381000" fontAlgn="auto">
              <a:spcBef>
                <a:spcPct val="100000"/>
              </a:spcBef>
              <a:spcAft>
                <a:spcPts val="0"/>
              </a:spcAft>
              <a:buSzPct val="99000"/>
              <a:buFont typeface="Arial"/>
              <a:buChar char="•"/>
              <a:tabLst/>
            </a:pPr>
            <a:r>
              <a:rPr lang="es-ES" kern="1200">
                <a:ea typeface="+mn-ea"/>
                <a:sym typeface="Arial"/>
              </a:rPr>
              <a:t>Mantener la documentación del incidente.</a:t>
            </a:r>
          </a:p>
          <a:p>
            <a:pPr marL="381000" lvl="1" indent="-381000" fontAlgn="auto">
              <a:spcBef>
                <a:spcPct val="100000"/>
              </a:spcBef>
              <a:spcAft>
                <a:spcPts val="0"/>
              </a:spcAft>
              <a:buSzPct val="99000"/>
              <a:buFont typeface="Arial"/>
              <a:buChar char="•"/>
              <a:tabLst/>
            </a:pPr>
            <a:r>
              <a:rPr lang="es-ES" kern="1200">
                <a:ea typeface="+mn-ea"/>
                <a:sym typeface="Arial"/>
              </a:rPr>
              <a:t>Desarrollar planes para la desmovilización. </a:t>
            </a:r>
            <a:endParaRPr lang="en-US"/>
          </a:p>
        </p:txBody>
      </p:sp>
      <p:pic>
        <p:nvPicPr>
          <p:cNvPr id="8" name="Content Placeholder 7" descr="Incident Command System organization chart. Top level is Incident Commander. Next level down is Operations Section, Planning Section, Logistics Section, Finance/Administration Section. Planning Section is highlighted.">
            <a:extLst>
              <a:ext uri="{FF2B5EF4-FFF2-40B4-BE49-F238E27FC236}">
                <a16:creationId xmlns:a16="http://schemas.microsoft.com/office/drawing/2014/main" id="{086B60BA-817E-4AD5-B3F9-D11B7224782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911500"/>
            <a:ext cx="4114800" cy="1044525"/>
          </a:xfrm>
          <a:prstGeom prst="rect">
            <a:avLst/>
          </a:prstGeom>
        </p:spPr>
      </p:pic>
      <p:sp>
        <p:nvSpPr>
          <p:cNvPr id="9" name="Slide Number Placeholder 8">
            <a:extLst>
              <a:ext uri="{FF2B5EF4-FFF2-40B4-BE49-F238E27FC236}">
                <a16:creationId xmlns:a16="http://schemas.microsoft.com/office/drawing/2014/main" id="{269EE511-C0BD-4D17-9E27-DF21C59CAEC1}"/>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8</a:t>
            </a:fld>
            <a:endParaRPr lang="en-US"/>
          </a:p>
        </p:txBody>
      </p:sp>
    </p:spTree>
    <p:extLst>
      <p:ext uri="{BB962C8B-B14F-4D97-AF65-F5344CB8AC3E}">
        <p14:creationId xmlns:p14="http://schemas.microsoft.com/office/powerpoint/2010/main" val="80963962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La Sección de Logística</a:t>
            </a:r>
          </a:p>
        </p:txBody>
      </p:sp>
      <p:sp>
        <p:nvSpPr>
          <p:cNvPr id="3" name="Content Placeholder 2">
            <a:extLst>
              <a:ext uri="{FF2B5EF4-FFF2-40B4-BE49-F238E27FC236}">
                <a16:creationId xmlns:a16="http://schemas.microsoft.com/office/drawing/2014/main" id="{F0439870-AFE2-4BD4-9846-F78F8CC17F48}"/>
              </a:ext>
            </a:extLst>
          </p:cNvPr>
          <p:cNvSpPr>
            <a:spLocks noGrp="1"/>
          </p:cNvSpPr>
          <p:nvPr>
            <p:ph sz="quarter" idx="13"/>
          </p:nvPr>
        </p:nvSpPr>
        <p:spPr/>
        <p:txBody>
          <a:bodyPr>
            <a:normAutofit fontScale="92500" lnSpcReduction="10000"/>
          </a:bodyPr>
          <a:lstStyle/>
          <a:p>
            <a:pPr fontAlgn="auto">
              <a:spcBef>
                <a:spcPct val="100000"/>
              </a:spcBef>
              <a:spcAft>
                <a:spcPts val="0"/>
              </a:spcAft>
              <a:buSzPct val="99000"/>
              <a:tabLst/>
            </a:pPr>
            <a:r>
              <a:rPr lang="es-ES" kern="1200">
                <a:sym typeface="Arial"/>
              </a:rPr>
              <a:t>Se designa el Jefe de la Sección de Logística solamente después de que el Comandante del Incidente determine que existe la necesidad de una Sección de Logística. El Jefe de la Sección de Logística activará todo el personal adicional que se necesita. </a:t>
            </a:r>
          </a:p>
          <a:p>
            <a:pPr fontAlgn="auto">
              <a:spcBef>
                <a:spcPct val="100000"/>
              </a:spcBef>
              <a:spcAft>
                <a:spcPts val="0"/>
              </a:spcAft>
              <a:buSzPct val="99000"/>
              <a:tabLst/>
            </a:pPr>
            <a:r>
              <a:rPr lang="es-ES" kern="1200">
                <a:sym typeface="Arial"/>
              </a:rPr>
              <a:t>El Comandante del Incidente realizará todas las funciones de logística si no se establece ninguna Sección de Logística. </a:t>
            </a:r>
            <a:endParaRPr lang="en-US"/>
          </a:p>
        </p:txBody>
      </p:sp>
      <p:pic>
        <p:nvPicPr>
          <p:cNvPr id="8" name="Content Placeholder 7" descr="Image of Logistics Section Chief">
            <a:extLst>
              <a:ext uri="{FF2B5EF4-FFF2-40B4-BE49-F238E27FC236}">
                <a16:creationId xmlns:a16="http://schemas.microsoft.com/office/drawing/2014/main" id="{4A0150DB-4D68-4495-BEDD-65E6666E099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2400" y="2476500"/>
            <a:ext cx="2082800" cy="1905000"/>
          </a:xfrm>
          <a:prstGeom prst="rect">
            <a:avLst/>
          </a:prstGeom>
        </p:spPr>
      </p:pic>
      <p:sp>
        <p:nvSpPr>
          <p:cNvPr id="9" name="Slide Number Placeholder 8">
            <a:extLst>
              <a:ext uri="{FF2B5EF4-FFF2-40B4-BE49-F238E27FC236}">
                <a16:creationId xmlns:a16="http://schemas.microsoft.com/office/drawing/2014/main" id="{930F8249-A635-4891-A4C6-FDF80FC53BD1}"/>
              </a:ext>
            </a:extLst>
          </p:cNvPr>
          <p:cNvSpPr>
            <a:spLocks noGrp="1"/>
          </p:cNvSpPr>
          <p:nvPr>
            <p:ph type="sldNum" sz="quarter" idx="12"/>
          </p:nvPr>
        </p:nvSpPr>
        <p:spPr/>
        <p:txBody>
          <a:bodyPr/>
          <a:lstStyle/>
          <a:p>
            <a:pPr>
              <a:spcBef>
                <a:spcPts val="100"/>
              </a:spcBef>
              <a:buSzPct val="99000"/>
            </a:pPr>
            <a:fld id="{557AC1AA-DA15-42AA-9BD8-5BDA2851072E}" type="slidenum">
              <a:rPr lang="en-US" smtClean="0"/>
              <a:pPr>
                <a:spcBef>
                  <a:spcPts val="100"/>
                </a:spcBef>
                <a:buSzPct val="99000"/>
              </a:pPr>
              <a:t>9</a:t>
            </a:fld>
            <a:endParaRPr lang="en-US"/>
          </a:p>
        </p:txBody>
      </p:sp>
    </p:spTree>
    <p:extLst>
      <p:ext uri="{BB962C8B-B14F-4D97-AF65-F5344CB8AC3E}">
        <p14:creationId xmlns:p14="http://schemas.microsoft.com/office/powerpoint/2010/main" val="70508532"/>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1081</Words>
  <Application>Microsoft Office PowerPoint</Application>
  <PresentationFormat>On-screen Show (4:3)</PresentationFormat>
  <Paragraphs>82</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EMI_PPT</vt:lpstr>
      <vt:lpstr>Panorama de la lección 4</vt:lpstr>
      <vt:lpstr>El Estado Mayor</vt:lpstr>
      <vt:lpstr>Panorama del Estado Mayor</vt:lpstr>
      <vt:lpstr>PowerPoint Presentation</vt:lpstr>
      <vt:lpstr>La Sección de Operaciones</vt:lpstr>
      <vt:lpstr>Sección de operaciones: Actividades principales</vt:lpstr>
      <vt:lpstr>La Sección de Planificación</vt:lpstr>
      <vt:lpstr>La Sección de Planificación: Actividades importantes</vt:lpstr>
      <vt:lpstr>La Sección de Logística</vt:lpstr>
      <vt:lpstr>La Sección de Logística: Actividades importantes</vt:lpstr>
      <vt:lpstr>La Sección de Finanzas/Administración</vt:lpstr>
      <vt:lpstr>La Sección de Finanzas/Administración: Actividades importantes</vt:lpstr>
      <vt:lpstr>¿Cuál miembro del Estado Mayor se describe a continuación?</vt:lpstr>
      <vt:lpstr>¿Cuál miembro del Estado Mayor se describe a continuación?</vt:lpstr>
      <vt:lpstr>¿Cuál miembro del Estado Mayor se describe a continuación?</vt:lpstr>
      <vt:lpstr>¿Cuál miembro del Estado Mayor se describe a continuación?</vt:lpstr>
      <vt:lpstr>¿Cuál miembro del Estado Mayor se describe a continuación?</vt:lpstr>
      <vt:lpstr>Resumen de la lección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2021-09-14T17:06:26Z</dcterms:created>
  <dcterms:modified xsi:type="dcterms:W3CDTF">2021-09-14T19:35:10Z</dcterms:modified>
</cp:coreProperties>
</file>